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2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672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3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27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6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626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46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03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17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9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97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36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816553-BDA2-4B30-8F22-99F57970F9E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06F001-8748-4643-8177-42506FA40331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377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jpeg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Clase Variedad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Teoría de la Decisión </a:t>
            </a:r>
          </a:p>
          <a:p>
            <a:r>
              <a:rPr lang="es-AR" smtClean="0"/>
              <a:t>Sofía </a:t>
            </a:r>
            <a:r>
              <a:rPr lang="es-AR" smtClean="0"/>
              <a:t>Serrano</a:t>
            </a: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xmlns="" val="23932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879692" y="3013083"/>
            <a:ext cx="2020910" cy="737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dirty="0" smtClean="0"/>
              <a:t>Variables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205402" y="4678605"/>
            <a:ext cx="4021429" cy="999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/>
              <a:t>Estados, niveles o grados</a:t>
            </a:r>
            <a:endParaRPr lang="en-US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913899" y="3062671"/>
            <a:ext cx="4111580" cy="8553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dirty="0" smtClean="0"/>
              <a:t>Relaciones entre variables y sus valores</a:t>
            </a:r>
            <a:endParaRPr lang="en-U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047848" y="5583522"/>
            <a:ext cx="10502468" cy="687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200" i="1" dirty="0" smtClean="0">
                <a:solidFill>
                  <a:schemeClr val="accent1"/>
                </a:solidFill>
              </a:rPr>
              <a:t>A mayor cantidad de variables y estados mayor complejidad </a:t>
            </a:r>
            <a:endParaRPr lang="en-US" sz="3200" i="1" dirty="0">
              <a:solidFill>
                <a:schemeClr val="accent1"/>
              </a:solidFill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Universo complejo</a:t>
            </a:r>
            <a:endParaRPr lang="en-US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014" y="2074774"/>
            <a:ext cx="3291422" cy="245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9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es variedad?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7407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600" dirty="0" smtClean="0"/>
              <a:t>Es una medida de la complejidad del sistema en relación con las variables y los estados que éstas puedan asumir.</a:t>
            </a:r>
          </a:p>
          <a:p>
            <a:pPr marL="0" indent="0">
              <a:buNone/>
            </a:pPr>
            <a:r>
              <a:rPr lang="es-AR" sz="2600" dirty="0" smtClean="0"/>
              <a:t>La variedad total de un sistema que cuenta con variables </a:t>
            </a:r>
            <a:r>
              <a:rPr lang="es-AR" sz="2600" i="1" dirty="0" smtClean="0"/>
              <a:t>v</a:t>
            </a:r>
            <a:r>
              <a:rPr lang="es-AR" sz="2600" dirty="0" smtClean="0"/>
              <a:t> </a:t>
            </a:r>
            <a:r>
              <a:rPr lang="es-ES_tradnl" sz="2600" dirty="0" smtClean="0"/>
              <a:t>, </a:t>
            </a:r>
            <a:r>
              <a:rPr lang="es-ES_tradnl" sz="2600" dirty="0"/>
              <a:t>cada una de las cuales cuenta con </a:t>
            </a:r>
            <a:r>
              <a:rPr lang="es-ES_tradnl" sz="2600" i="1" dirty="0" err="1"/>
              <a:t>e</a:t>
            </a:r>
            <a:r>
              <a:rPr lang="es-ES_tradnl" sz="2600" i="1" baseline="-25000" dirty="0" err="1" smtClean="0"/>
              <a:t>i</a:t>
            </a:r>
            <a:r>
              <a:rPr lang="es-ES_tradnl" sz="2600" dirty="0" smtClean="0"/>
              <a:t> valores o estados posibles, está dada por:</a:t>
            </a:r>
          </a:p>
          <a:p>
            <a:pPr marL="0" indent="0">
              <a:buNone/>
            </a:pPr>
            <a:r>
              <a:rPr lang="es-AR" sz="2600" dirty="0" smtClean="0"/>
              <a:t>  </a:t>
            </a:r>
          </a:p>
          <a:p>
            <a:pPr marL="0" indent="0">
              <a:buNone/>
            </a:pPr>
            <a:endParaRPr lang="es-AR" sz="2600" dirty="0"/>
          </a:p>
          <a:p>
            <a:pPr marL="0" indent="0">
              <a:buNone/>
            </a:pPr>
            <a:r>
              <a:rPr lang="es-AR" sz="2600" dirty="0" smtClean="0"/>
              <a:t>Cuando todas las variables </a:t>
            </a:r>
            <a:r>
              <a:rPr lang="es-AR" sz="2600" i="1" dirty="0" smtClean="0"/>
              <a:t>m</a:t>
            </a:r>
            <a:r>
              <a:rPr lang="es-AR" sz="2600" dirty="0" smtClean="0"/>
              <a:t> cuentan con la misma </a:t>
            </a:r>
          </a:p>
          <a:p>
            <a:pPr marL="0" indent="0">
              <a:buNone/>
            </a:pPr>
            <a:r>
              <a:rPr lang="es-AR" sz="2600" dirty="0" smtClean="0"/>
              <a:t>cantidad de estados, entonces: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3581852"/>
              </p:ext>
            </p:extLst>
          </p:nvPr>
        </p:nvGraphicFramePr>
        <p:xfrm>
          <a:off x="3992563" y="3630613"/>
          <a:ext cx="2800350" cy="1349375"/>
        </p:xfrm>
        <a:graphic>
          <a:graphicData uri="http://schemas.openxmlformats.org/presentationml/2006/ole">
            <p:oleObj spid="_x0000_s1050" name="Ecuación" r:id="rId3" imgW="1346040" imgH="647640" progId="Equation.3">
              <p:embed/>
            </p:oleObj>
          </a:graphicData>
        </a:graphic>
      </p:graphicFrame>
      <p:pic>
        <p:nvPicPr>
          <p:cNvPr id="10" name="Picture 15" descr="https://encrypted-tbn3.gstatic.com/images?q=tbn:ANd9GcRtLxNRSF6O-9DMbvqzaPk9HlLjm81QcD9gRrcFvYENG4mzMR9po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948"/>
          <a:stretch/>
        </p:blipFill>
        <p:spPr bwMode="auto">
          <a:xfrm>
            <a:off x="8587439" y="4305433"/>
            <a:ext cx="2295525" cy="169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5574644"/>
              </p:ext>
            </p:extLst>
          </p:nvPr>
        </p:nvGraphicFramePr>
        <p:xfrm>
          <a:off x="5680075" y="5232327"/>
          <a:ext cx="415925" cy="512763"/>
        </p:xfrm>
        <a:graphic>
          <a:graphicData uri="http://schemas.openxmlformats.org/presentationml/2006/ole">
            <p:oleObj spid="_x0000_s1051" name="Ecuación" r:id="rId5" imgW="16488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054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Ejemplo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5927" y="1942514"/>
            <a:ext cx="9734418" cy="2077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600" dirty="0" smtClean="0"/>
              <a:t>Una </a:t>
            </a:r>
            <a:r>
              <a:rPr lang="es-ES_tradnl" sz="2600" dirty="0"/>
              <a:t>bodega prepara dos diferentes varietales de vino tinto: </a:t>
            </a:r>
            <a:r>
              <a:rPr lang="es-ES_tradnl" sz="2600" dirty="0" err="1"/>
              <a:t>Cavernet</a:t>
            </a:r>
            <a:r>
              <a:rPr lang="es-ES_tradnl" sz="2600" dirty="0"/>
              <a:t> </a:t>
            </a:r>
            <a:r>
              <a:rPr lang="es-ES_tradnl" sz="2600" dirty="0" err="1"/>
              <a:t>Sauvignon</a:t>
            </a:r>
            <a:r>
              <a:rPr lang="es-ES_tradnl" sz="2600" dirty="0"/>
              <a:t> y </a:t>
            </a:r>
            <a:r>
              <a:rPr lang="es-ES_tradnl" sz="2600" dirty="0" err="1"/>
              <a:t>Malbec</a:t>
            </a:r>
            <a:r>
              <a:rPr lang="es-ES_tradnl" sz="2600" dirty="0"/>
              <a:t>. También tiene diferentes cosechas: 2004, 2005 y 2006. </a:t>
            </a:r>
            <a:r>
              <a:rPr lang="es-ES_tradnl" sz="2600" dirty="0" smtClean="0"/>
              <a:t>Y cada </a:t>
            </a:r>
            <a:r>
              <a:rPr lang="es-ES_tradnl" sz="2600" dirty="0"/>
              <a:t>vino puede ser o no criado en barricas de roble francés. </a:t>
            </a:r>
            <a:r>
              <a:rPr lang="es-ES_tradnl" sz="2600" dirty="0" smtClean="0"/>
              <a:t>¿Cuál </a:t>
            </a:r>
            <a:r>
              <a:rPr lang="es-ES_tradnl" sz="2600" dirty="0"/>
              <a:t>es la variedad </a:t>
            </a:r>
            <a:r>
              <a:rPr lang="es-ES_tradnl" sz="2600" dirty="0" smtClean="0"/>
              <a:t>total de </a:t>
            </a:r>
            <a:r>
              <a:rPr lang="es-ES_tradnl" sz="2600" dirty="0"/>
              <a:t>vinos que la bodega puede ofrecer?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859640" y="3625515"/>
            <a:ext cx="8645697" cy="2991015"/>
            <a:chOff x="2737" y="2524"/>
            <a:chExt cx="7200" cy="3600"/>
          </a:xfrm>
        </p:grpSpPr>
        <p:sp>
          <p:nvSpPr>
            <p:cNvPr id="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737" y="2524"/>
              <a:ext cx="720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3025" y="3532"/>
              <a:ext cx="115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 Sauvignon</a:t>
              </a:r>
              <a:endParaRPr kumimoji="0" lang="es-E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3025" y="4684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</a:t>
              </a:r>
              <a:endParaRPr kumimoji="0" lang="es-E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4753" y="3244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2004</a:t>
              </a:r>
              <a:endParaRPr kumimoji="0" lang="es-E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753" y="5260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2006</a:t>
              </a:r>
              <a:endParaRPr kumimoji="0" lang="es-E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4753" y="4108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2005</a:t>
              </a:r>
              <a:endParaRPr kumimoji="0" lang="es-E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6337" y="4828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Comunes</a:t>
              </a:r>
              <a:endParaRPr kumimoji="0" lang="es-E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3025" y="2524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ea typeface="Times New Roman" panose="02020603050405020304" pitchFamily="18" charset="0"/>
                </a:rPr>
                <a:t>Varietal</a:t>
              </a:r>
              <a:endParaRPr kumimoji="0" lang="es-ES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endParaRP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4609" y="2524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n-US" sz="1600" b="1" dirty="0">
                  <a:solidFill>
                    <a:schemeClr val="accent1"/>
                  </a:solidFill>
                  <a:ea typeface="Times New Roman" panose="02020603050405020304" pitchFamily="18" charset="0"/>
                </a:rPr>
                <a:t>Cosecha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6265" y="2558"/>
              <a:ext cx="11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R="0" lvl="0" indent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400" b="1">
                  <a:solidFill>
                    <a:schemeClr val="accent5"/>
                  </a:solidFill>
                  <a:latin typeface="Book Antiqua" panose="02040602050305030304" pitchFamily="18" charset="0"/>
                  <a:ea typeface="Times New Roman" panose="02020603050405020304" pitchFamily="18" charset="0"/>
                </a:defRPr>
              </a:lvl1pPr>
            </a:lstStyle>
            <a:p>
              <a:r>
                <a:rPr lang="es-ES" altLang="en-US" sz="1600" dirty="0">
                  <a:solidFill>
                    <a:schemeClr val="accent1"/>
                  </a:solidFill>
                  <a:latin typeface="+mn-lt"/>
                </a:rPr>
                <a:t>Barricas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7489" y="2524"/>
              <a:ext cx="17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Opciones posibles</a:t>
              </a:r>
              <a:endParaRPr kumimoji="0" lang="es-E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6337" y="3244"/>
              <a:ext cx="100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Roble francés</a:t>
              </a:r>
              <a:endParaRPr kumimoji="0" lang="es-E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7489" y="2956"/>
              <a:ext cx="2448" cy="3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Cavernet-2004-roble francés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Cavernet-2005-roble francés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Cavernet-2006-roble francés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Malbec-2004-roble francés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Malbec-2005-roble francés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Malbec-2006-roble francés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Cavernet-2004-comunes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Cavernet-2005-comunes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Cavernet-2006-comunes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Malbec-2004-comunes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Malbec-2005-comunes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Malbec-2006-comunes</a:t>
              </a:r>
              <a:endParaRPr kumimoji="0" lang="es-E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AutoShape 14"/>
            <p:cNvSpPr>
              <a:spLocks/>
            </p:cNvSpPr>
            <p:nvPr/>
          </p:nvSpPr>
          <p:spPr bwMode="auto">
            <a:xfrm>
              <a:off x="7345" y="2956"/>
              <a:ext cx="144" cy="2592"/>
            </a:xfrm>
            <a:prstGeom prst="lef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V="1">
              <a:off x="4033" y="353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3889" y="3532"/>
              <a:ext cx="864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4033" y="3820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033" y="3820"/>
              <a:ext cx="720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 flipV="1">
              <a:off x="3889" y="4252"/>
              <a:ext cx="86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3889" y="4828"/>
              <a:ext cx="86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329" y="3388"/>
              <a:ext cx="100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5329" y="3388"/>
              <a:ext cx="1008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5329" y="3532"/>
              <a:ext cx="1008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5329" y="4252"/>
              <a:ext cx="1008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Line 3"/>
            <p:cNvSpPr>
              <a:spLocks noChangeShapeType="1"/>
            </p:cNvSpPr>
            <p:nvPr/>
          </p:nvSpPr>
          <p:spPr bwMode="auto">
            <a:xfrm flipV="1">
              <a:off x="5329" y="3532"/>
              <a:ext cx="1008" cy="18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Line 2"/>
            <p:cNvSpPr>
              <a:spLocks noChangeShapeType="1"/>
            </p:cNvSpPr>
            <p:nvPr/>
          </p:nvSpPr>
          <p:spPr bwMode="auto">
            <a:xfrm flipV="1">
              <a:off x="5329" y="4972"/>
              <a:ext cx="100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pic>
        <p:nvPicPr>
          <p:cNvPr id="3078" name="Picture 6" descr="Dibujo Botella de vino y copa pintado por yoin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44" r="21753"/>
          <a:stretch/>
        </p:blipFill>
        <p:spPr bwMode="auto">
          <a:xfrm>
            <a:off x="9886394" y="3468053"/>
            <a:ext cx="1796717" cy="250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75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Ordenamiento</a:t>
            </a:r>
            <a:endParaRPr lang="en-US" dirty="0"/>
          </a:p>
        </p:txBody>
      </p:sp>
      <p:sp>
        <p:nvSpPr>
          <p:cNvPr id="33" name="Marcador de contenido 2"/>
          <p:cNvSpPr>
            <a:spLocks noGrp="1"/>
          </p:cNvSpPr>
          <p:nvPr>
            <p:ph idx="1"/>
          </p:nvPr>
        </p:nvSpPr>
        <p:spPr>
          <a:xfrm>
            <a:off x="1097280" y="1946034"/>
            <a:ext cx="10256520" cy="1437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600" dirty="0" smtClean="0"/>
              <a:t>Para ordenar elementos o grupo utilizamos:</a:t>
            </a:r>
            <a:endParaRPr lang="en-US" sz="2600" dirty="0"/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2076735" y="25544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3179928" y="24845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4358485"/>
              </p:ext>
            </p:extLst>
          </p:nvPr>
        </p:nvGraphicFramePr>
        <p:xfrm>
          <a:off x="3828261" y="2856177"/>
          <a:ext cx="3849687" cy="385763"/>
        </p:xfrm>
        <a:graphic>
          <a:graphicData uri="http://schemas.openxmlformats.org/presentationml/2006/ole">
            <p:oleObj spid="_x0000_s2135" name="Ecuación" r:id="rId3" imgW="2031840" imgH="203040" progId="Equation.3">
              <p:embed/>
            </p:oleObj>
          </a:graphicData>
        </a:graphic>
      </p:graphicFrame>
      <p:sp>
        <p:nvSpPr>
          <p:cNvPr id="37" name="Rectángulo 36"/>
          <p:cNvSpPr/>
          <p:nvPr/>
        </p:nvSpPr>
        <p:spPr>
          <a:xfrm>
            <a:off x="992748" y="4384446"/>
            <a:ext cx="6039118" cy="107363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¿Cuantos números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cuatro cifras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distintas se pueden formar con los números del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5,6,7 y 8?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44"/>
          <p:cNvSpPr>
            <a:spLocks noChangeArrowheads="1"/>
          </p:cNvSpPr>
          <p:nvPr/>
        </p:nvSpPr>
        <p:spPr bwMode="auto">
          <a:xfrm>
            <a:off x="2893325" y="53684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4540089"/>
              </p:ext>
            </p:extLst>
          </p:nvPr>
        </p:nvGraphicFramePr>
        <p:xfrm>
          <a:off x="8172734" y="4532320"/>
          <a:ext cx="2452335" cy="369031"/>
        </p:xfrm>
        <a:graphic>
          <a:graphicData uri="http://schemas.openxmlformats.org/presentationml/2006/ole">
            <p:oleObj spid="_x0000_s2136" name="Ecuación" r:id="rId4" imgW="1180800" imgH="177480" progId="Equation.3">
              <p:embed/>
            </p:oleObj>
          </a:graphicData>
        </a:graphic>
      </p:graphicFrame>
      <p:cxnSp>
        <p:nvCxnSpPr>
          <p:cNvPr id="41" name="Conector recto 40"/>
          <p:cNvCxnSpPr/>
          <p:nvPr/>
        </p:nvCxnSpPr>
        <p:spPr>
          <a:xfrm>
            <a:off x="838200" y="3946129"/>
            <a:ext cx="10696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979869" y="5309533"/>
            <a:ext cx="6039118" cy="107363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¿Cuantos números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cuatro cifras en </a:t>
            </a: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total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se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pueden formar con los números del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5,6,7 y 8?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5478466"/>
              </p:ext>
            </p:extLst>
          </p:nvPr>
        </p:nvGraphicFramePr>
        <p:xfrm>
          <a:off x="8168427" y="5370513"/>
          <a:ext cx="2794000" cy="420687"/>
        </p:xfrm>
        <a:graphic>
          <a:graphicData uri="http://schemas.openxmlformats.org/presentationml/2006/ole">
            <p:oleObj spid="_x0000_s2137" name="Ecuación" r:id="rId5" imgW="1346040" imgH="203040" progId="Equation.3">
              <p:embed/>
            </p:oleObj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9262" y="126913"/>
            <a:ext cx="1325012" cy="158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7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Combinación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116" y="1916843"/>
            <a:ext cx="10228684" cy="1449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600" dirty="0" smtClean="0"/>
              <a:t>Se busca conocer </a:t>
            </a:r>
            <a:r>
              <a:rPr lang="es-ES" sz="2600" dirty="0"/>
              <a:t>cual es número total de grupos que se pueden forman agrupando todos los elementos del universo o </a:t>
            </a:r>
            <a:r>
              <a:rPr lang="es-ES" sz="2600" dirty="0" smtClean="0"/>
              <a:t>sistema, </a:t>
            </a:r>
            <a:r>
              <a:rPr lang="es-ES" sz="2600" b="1" dirty="0" smtClean="0"/>
              <a:t>sin importar el orden</a:t>
            </a:r>
            <a:r>
              <a:rPr lang="es-ES" sz="2600" dirty="0" smtClean="0"/>
              <a:t> de los elementos dentro del grupo.</a:t>
            </a:r>
            <a:endParaRPr lang="en-US" sz="2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02759" y="31389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9824870"/>
              </p:ext>
            </p:extLst>
          </p:nvPr>
        </p:nvGraphicFramePr>
        <p:xfrm>
          <a:off x="3921018" y="3217510"/>
          <a:ext cx="2893325" cy="1052118"/>
        </p:xfrm>
        <a:graphic>
          <a:graphicData uri="http://schemas.openxmlformats.org/presentationml/2006/ole">
            <p:oleObj spid="_x0000_s5167" name="Ecuación" r:id="rId3" imgW="1155700" imgH="419100" progId="Equation.3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923662" y="3275462"/>
            <a:ext cx="243637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1125116" y="4966402"/>
            <a:ext cx="6307420" cy="80645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¿Cuantos  grupos de 5 alumnos se pueden forman dentro de una clase de 30 alumnos?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17591" y="5447937"/>
            <a:ext cx="19012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9947652"/>
              </p:ext>
            </p:extLst>
          </p:nvPr>
        </p:nvGraphicFramePr>
        <p:xfrm>
          <a:off x="7923662" y="4964341"/>
          <a:ext cx="3454560" cy="808514"/>
        </p:xfrm>
        <a:graphic>
          <a:graphicData uri="http://schemas.openxmlformats.org/presentationml/2006/ole">
            <p:oleObj spid="_x0000_s5168" name="Ecuación" r:id="rId4" imgW="1790700" imgH="419100" progId="Equation.3">
              <p:embed/>
            </p:oleObj>
          </a:graphicData>
        </a:graphic>
      </p:graphicFrame>
      <p:cxnSp>
        <p:nvCxnSpPr>
          <p:cNvPr id="11" name="Conector recto 10"/>
          <p:cNvCxnSpPr/>
          <p:nvPr/>
        </p:nvCxnSpPr>
        <p:spPr>
          <a:xfrm>
            <a:off x="838200" y="4557536"/>
            <a:ext cx="10696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contenido 2"/>
          <p:cNvSpPr txBox="1">
            <a:spLocks/>
          </p:cNvSpPr>
          <p:nvPr/>
        </p:nvSpPr>
        <p:spPr>
          <a:xfrm>
            <a:off x="7532980" y="3371165"/>
            <a:ext cx="4235923" cy="1058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i="1" dirty="0"/>
              <a:t>n</a:t>
            </a:r>
            <a:r>
              <a:rPr lang="es-ES" sz="1800" dirty="0"/>
              <a:t> </a:t>
            </a:r>
            <a:r>
              <a:rPr lang="es-ES" sz="1800" dirty="0" smtClean="0"/>
              <a:t>es la cantidad de elementos totales</a:t>
            </a:r>
          </a:p>
          <a:p>
            <a:pPr marL="0" indent="0">
              <a:buNone/>
            </a:pPr>
            <a:r>
              <a:rPr lang="es-ES" sz="1800" i="1" dirty="0" smtClean="0"/>
              <a:t>m</a:t>
            </a:r>
            <a:r>
              <a:rPr lang="es-ES" sz="1800" dirty="0" smtClean="0"/>
              <a:t> es la cantidad de elementos del grupo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6092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Permutación</a:t>
            </a:r>
            <a:endParaRPr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1097280" y="1802355"/>
            <a:ext cx="10256520" cy="134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600" dirty="0" smtClean="0"/>
              <a:t>Se busca </a:t>
            </a:r>
            <a:r>
              <a:rPr lang="es-ES" sz="2600" dirty="0"/>
              <a:t>conocer </a:t>
            </a:r>
            <a:r>
              <a:rPr lang="es-ES" sz="2600" dirty="0" smtClean="0"/>
              <a:t>cuántos grupos </a:t>
            </a:r>
            <a:r>
              <a:rPr lang="es-ES" sz="2600" dirty="0"/>
              <a:t>que se pueden forman agrupando todos los elementos del universo o sistema, con la particularidad </a:t>
            </a:r>
            <a:r>
              <a:rPr lang="es-ES" sz="2600" b="1" dirty="0"/>
              <a:t>de que nos interesa </a:t>
            </a:r>
            <a:r>
              <a:rPr lang="es-ES" sz="2600" b="1" dirty="0" smtClean="0"/>
              <a:t>el orden o posición</a:t>
            </a:r>
            <a:r>
              <a:rPr lang="es-ES" sz="2600" dirty="0" smtClean="0"/>
              <a:t> </a:t>
            </a:r>
            <a:r>
              <a:rPr lang="es-ES" sz="2600" dirty="0"/>
              <a:t>que ocupa cada uno de los elementos </a:t>
            </a:r>
            <a:r>
              <a:rPr lang="es-ES" sz="2600" dirty="0" smtClean="0"/>
              <a:t>del grupo.</a:t>
            </a:r>
            <a:endParaRPr lang="en-US" sz="2600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9627674"/>
              </p:ext>
            </p:extLst>
          </p:nvPr>
        </p:nvGraphicFramePr>
        <p:xfrm>
          <a:off x="2593672" y="3330659"/>
          <a:ext cx="2225675" cy="1052513"/>
        </p:xfrm>
        <a:graphic>
          <a:graphicData uri="http://schemas.openxmlformats.org/presentationml/2006/ole">
            <p:oleObj spid="_x0000_s4143" name="Ecuación" r:id="rId3" imgW="888840" imgH="419040" progId="Equation.3">
              <p:embed/>
            </p:oleObj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9260107"/>
              </p:ext>
            </p:extLst>
          </p:nvPr>
        </p:nvGraphicFramePr>
        <p:xfrm>
          <a:off x="6817129" y="3380970"/>
          <a:ext cx="2065337" cy="860425"/>
        </p:xfrm>
        <a:graphic>
          <a:graphicData uri="http://schemas.openxmlformats.org/presentationml/2006/ole">
            <p:oleObj spid="_x0000_s4144" name="Ecuación" r:id="rId4" imgW="825480" imgH="342720" progId="Equation.3">
              <p:embed/>
            </p:oleObj>
          </a:graphicData>
        </a:graphic>
      </p:graphicFrame>
      <p:cxnSp>
        <p:nvCxnSpPr>
          <p:cNvPr id="13" name="Conector recto de flecha 12"/>
          <p:cNvCxnSpPr/>
          <p:nvPr/>
        </p:nvCxnSpPr>
        <p:spPr>
          <a:xfrm>
            <a:off x="5036024" y="3840872"/>
            <a:ext cx="14466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1024128" y="5002721"/>
            <a:ext cx="6291072" cy="1607034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¿De cuantas maneras distintas se puede elegir a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3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autoridades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la FCE (Rector, Decano y Vicedecano)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un grupo de 10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candidatos?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1582831"/>
              </p:ext>
            </p:extLst>
          </p:nvPr>
        </p:nvGraphicFramePr>
        <p:xfrm>
          <a:off x="8156408" y="5159291"/>
          <a:ext cx="2571750" cy="808037"/>
        </p:xfrm>
        <a:graphic>
          <a:graphicData uri="http://schemas.openxmlformats.org/presentationml/2006/ole">
            <p:oleObj spid="_x0000_s4145" name="Ecuación" r:id="rId5" imgW="1333440" imgH="419040" progId="Equation.3">
              <p:embed/>
            </p:oleObj>
          </a:graphicData>
        </a:graphic>
      </p:graphicFrame>
      <p:cxnSp>
        <p:nvCxnSpPr>
          <p:cNvPr id="18" name="Conector recto 17"/>
          <p:cNvCxnSpPr/>
          <p:nvPr/>
        </p:nvCxnSpPr>
        <p:spPr>
          <a:xfrm>
            <a:off x="838200" y="4701914"/>
            <a:ext cx="106960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21" name="Picture 25" descr="http://www.disfrutalasmatematicas.com/combinatoria/images/combination-loc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7768" y="3136005"/>
            <a:ext cx="1536032" cy="123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595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¿Preguntas?</a:t>
            </a:r>
            <a:endParaRPr lang="en-U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468" y="2365708"/>
            <a:ext cx="8452100" cy="3756489"/>
          </a:xfrm>
        </p:spPr>
      </p:pic>
    </p:spTree>
    <p:extLst>
      <p:ext uri="{BB962C8B-B14F-4D97-AF65-F5344CB8AC3E}">
        <p14:creationId xmlns:p14="http://schemas.microsoft.com/office/powerpoint/2010/main" xmlns="" val="2895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855</TotalTime>
  <Words>372</Words>
  <Application>Microsoft Office PowerPoint</Application>
  <PresentationFormat>Personalizado</PresentationFormat>
  <Paragraphs>53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Retrospección</vt:lpstr>
      <vt:lpstr>Ecuación</vt:lpstr>
      <vt:lpstr>Clase Variedad</vt:lpstr>
      <vt:lpstr>Universo complejo</vt:lpstr>
      <vt:lpstr>¿Qué es variedad?</vt:lpstr>
      <vt:lpstr>Ejemplo</vt:lpstr>
      <vt:lpstr>Ordenamiento</vt:lpstr>
      <vt:lpstr>Combinación</vt:lpstr>
      <vt:lpstr>Permutación</vt:lpstr>
      <vt:lpstr>¿Preguntas?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Morera</dc:creator>
  <cp:lastModifiedBy>Usuario</cp:lastModifiedBy>
  <cp:revision>23</cp:revision>
  <dcterms:created xsi:type="dcterms:W3CDTF">2015-02-01T14:20:21Z</dcterms:created>
  <dcterms:modified xsi:type="dcterms:W3CDTF">2015-02-17T19:54:47Z</dcterms:modified>
</cp:coreProperties>
</file>